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4"/>
  </p:notesMasterIdLst>
  <p:sldIdLst>
    <p:sldId id="256" r:id="rId2"/>
    <p:sldId id="293" r:id="rId3"/>
    <p:sldId id="294" r:id="rId4"/>
    <p:sldId id="295" r:id="rId5"/>
    <p:sldId id="296" r:id="rId6"/>
    <p:sldId id="301" r:id="rId7"/>
    <p:sldId id="381" r:id="rId8"/>
    <p:sldId id="356" r:id="rId9"/>
    <p:sldId id="383" r:id="rId10"/>
    <p:sldId id="357" r:id="rId11"/>
    <p:sldId id="362" r:id="rId12"/>
    <p:sldId id="365" r:id="rId13"/>
    <p:sldId id="367" r:id="rId14"/>
    <p:sldId id="358" r:id="rId15"/>
    <p:sldId id="359" r:id="rId16"/>
    <p:sldId id="361" r:id="rId17"/>
    <p:sldId id="404" r:id="rId18"/>
    <p:sldId id="363" r:id="rId19"/>
    <p:sldId id="364" r:id="rId20"/>
    <p:sldId id="406" r:id="rId21"/>
    <p:sldId id="379" r:id="rId22"/>
    <p:sldId id="378" r:id="rId23"/>
    <p:sldId id="375" r:id="rId24"/>
    <p:sldId id="376" r:id="rId25"/>
    <p:sldId id="377" r:id="rId26"/>
    <p:sldId id="402" r:id="rId27"/>
    <p:sldId id="384" r:id="rId28"/>
    <p:sldId id="373" r:id="rId29"/>
    <p:sldId id="385" r:id="rId30"/>
    <p:sldId id="386" r:id="rId31"/>
    <p:sldId id="387" r:id="rId32"/>
    <p:sldId id="388" r:id="rId33"/>
    <p:sldId id="326" r:id="rId34"/>
    <p:sldId id="390" r:id="rId35"/>
    <p:sldId id="398" r:id="rId36"/>
    <p:sldId id="394" r:id="rId37"/>
    <p:sldId id="397" r:id="rId38"/>
    <p:sldId id="400" r:id="rId39"/>
    <p:sldId id="393" r:id="rId40"/>
    <p:sldId id="392" r:id="rId41"/>
    <p:sldId id="407" r:id="rId42"/>
    <p:sldId id="391" r:id="rId43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8964" autoAdjust="0"/>
    <p:restoredTop sz="92224" autoAdjust="0"/>
  </p:normalViewPr>
  <p:slideViewPr>
    <p:cSldViewPr>
      <p:cViewPr varScale="1">
        <p:scale>
          <a:sx n="73" d="100"/>
          <a:sy n="73" d="100"/>
        </p:scale>
        <p:origin x="-42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4CBA6A7C-925E-455A-A827-FCC4B6ED55EB}" type="datetimeFigureOut">
              <a:rPr lang="ru-RU"/>
              <a:pPr>
                <a:defRPr/>
              </a:pPr>
              <a:t>26.10.2015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27F2B4EC-E2F4-45BF-B63A-E03977A4B58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3010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43011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4402F15-F130-4267-94D8-4006D8CDC9C3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28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00144A-2CA4-4707-8D89-789437C5AC85}" type="datetimeFigureOut">
              <a:rPr lang="ru-RU"/>
              <a:pPr>
                <a:defRPr/>
              </a:pPr>
              <a:t>26.10.2015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DFD4AF-6648-4A57-87B5-B345E6582D2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1F8E67-BA93-4DFA-9AAC-9A7B1717D464}" type="datetimeFigureOut">
              <a:rPr lang="ru-RU"/>
              <a:pPr>
                <a:defRPr/>
              </a:pPr>
              <a:t>26.10.2015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79C542-69CB-4A08-90A1-1B77081533C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19B6F1-B466-41DC-AD26-8B4A5E7186F1}" type="datetimeFigureOut">
              <a:rPr lang="ru-RU"/>
              <a:pPr>
                <a:defRPr/>
              </a:pPr>
              <a:t>26.10.2015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D83A20-D170-4846-8757-B05E0BAC93C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1F75C1-0168-4154-A65F-52084702B5E6}" type="datetimeFigureOut">
              <a:rPr lang="ru-RU"/>
              <a:pPr>
                <a:defRPr/>
              </a:pPr>
              <a:t>26.10.2015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8C207-D935-477F-90D2-F6677135FE2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2AFB79-032D-485B-94FD-B43BF4085F16}" type="datetimeFigureOut">
              <a:rPr lang="ru-RU"/>
              <a:pPr>
                <a:defRPr/>
              </a:pPr>
              <a:t>26.10.2015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8297EA-8D91-4D33-9284-5D4925D9232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EBDB73-6D9B-4DAF-AB20-2CAA9B5D4104}" type="datetimeFigureOut">
              <a:rPr lang="ru-RU"/>
              <a:pPr>
                <a:defRPr/>
              </a:pPr>
              <a:t>26.10.2015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08AC94-4091-4CEA-ACAF-CC97123281C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B80F9F-9CA6-4C66-B24D-3CA2EC9B71EE}" type="datetimeFigureOut">
              <a:rPr lang="ru-RU"/>
              <a:pPr>
                <a:defRPr/>
              </a:pPr>
              <a:t>26.10.2015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32AA54-B992-4D1D-9E77-FE4BCF4A222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0D665-3809-4F26-B9A3-F784CF72FFE0}" type="datetimeFigureOut">
              <a:rPr lang="ru-RU"/>
              <a:pPr>
                <a:defRPr/>
              </a:pPr>
              <a:t>26.10.2015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840444-3CF4-4F46-892F-D1E70D474A8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ABDBFD-2DEE-4CCE-A05C-E73188A79661}" type="datetimeFigureOut">
              <a:rPr lang="ru-RU"/>
              <a:pPr>
                <a:defRPr/>
              </a:pPr>
              <a:t>26.10.2015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42F296-1A94-4309-A967-EE0D0408738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1579C0-9660-49FE-927A-B6C87C1C2115}" type="datetimeFigureOut">
              <a:rPr lang="ru-RU"/>
              <a:pPr>
                <a:defRPr/>
              </a:pPr>
              <a:t>26.10.2015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FF04CF-5AD4-4346-8167-97CAC5210FD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B717F1-DC77-4080-9E62-9912FF217857}" type="datetimeFigureOut">
              <a:rPr lang="ru-RU"/>
              <a:pPr>
                <a:defRPr/>
              </a:pPr>
              <a:t>26.10.2015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7B9304-8257-4AA0-BC88-46BAB72388D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7CEBA755-21D5-4486-B167-86EC5BA4FC83}" type="datetimeFigureOut">
              <a:rPr lang="ru-RU"/>
              <a:pPr>
                <a:defRPr/>
              </a:pPr>
              <a:t>26.10.2015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DF71B62A-146B-4ACB-A69B-DF2C4FFE4FC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> «Об опыте работы органов местного самоуправления муниципального образования город Кировск,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b="1" dirty="0" smtClean="0"/>
              <a:t>направленной  на повышение качества жизни ветеранов и пенсионеров»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 </a:t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2400" b="1" smtClean="0"/>
              <a:t>Конкурсная программа </a:t>
            </a:r>
            <a:br>
              <a:rPr lang="ru-RU" sz="2400" b="1" smtClean="0"/>
            </a:br>
            <a:r>
              <a:rPr lang="ru-RU" sz="2400" b="1" smtClean="0"/>
              <a:t>ко Дню пожилых людей</a:t>
            </a:r>
          </a:p>
        </p:txBody>
      </p:sp>
      <p:pic>
        <p:nvPicPr>
          <p:cNvPr id="23554" name="Picture 2" descr="C:\Documents and Settings\HOME\Рабочий стол\Доклад (ветераны)\фото к докладу о ветеранах\культура\DSC02565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554163" y="1600200"/>
            <a:ext cx="6035675" cy="4525963"/>
          </a:xfr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2400" b="1" smtClean="0"/>
              <a:t>Конкурсная программа </a:t>
            </a:r>
            <a:br>
              <a:rPr lang="ru-RU" sz="2400" b="1" smtClean="0"/>
            </a:br>
            <a:r>
              <a:rPr lang="ru-RU" sz="2400" b="1" smtClean="0"/>
              <a:t>ко Дню пожилых людей</a:t>
            </a:r>
            <a:endParaRPr lang="ru-RU" sz="2400" smtClean="0"/>
          </a:p>
        </p:txBody>
      </p:sp>
      <p:pic>
        <p:nvPicPr>
          <p:cNvPr id="24578" name="Picture 2" descr="C:\Documents and Settings\HOME\Рабочий стол\Доклад (ветераны)\фото к докладу о ветеранах\культура\DSC02556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554163" y="1600200"/>
            <a:ext cx="6035675" cy="4525963"/>
          </a:xfr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2400" b="1" smtClean="0"/>
              <a:t>Конкурсная программа </a:t>
            </a:r>
            <a:br>
              <a:rPr lang="ru-RU" sz="2400" b="1" smtClean="0"/>
            </a:br>
            <a:r>
              <a:rPr lang="ru-RU" sz="2400" b="1" smtClean="0"/>
              <a:t>ко Дню пожилых людей </a:t>
            </a:r>
            <a:endParaRPr lang="ru-RU" sz="2400" smtClean="0"/>
          </a:p>
        </p:txBody>
      </p:sp>
      <p:pic>
        <p:nvPicPr>
          <p:cNvPr id="25602" name="Picture 2" descr="C:\Documents and Settings\HOME\Рабочий стол\Доклад (ветераны)\фото к докладу о ветеранах\культура\Команда Титана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554163" y="1600200"/>
            <a:ext cx="6035675" cy="4525963"/>
          </a:xfr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2400" b="1" smtClean="0"/>
              <a:t>Конкурсная программа </a:t>
            </a:r>
            <a:br>
              <a:rPr lang="ru-RU" sz="2400" b="1" smtClean="0"/>
            </a:br>
            <a:r>
              <a:rPr lang="ru-RU" sz="2400" b="1" smtClean="0"/>
              <a:t>ко Дню пожилых людей</a:t>
            </a:r>
            <a:endParaRPr lang="ru-RU" sz="2400" smtClean="0"/>
          </a:p>
        </p:txBody>
      </p:sp>
      <p:pic>
        <p:nvPicPr>
          <p:cNvPr id="26626" name="Picture 2" descr="C:\Documents and Settings\HOME\Рабочий стол\Доклад (ветераны)\фото к докладу о ветеранах\культура\Конкурс домашних заготовок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554163" y="1600200"/>
            <a:ext cx="6035675" cy="4525963"/>
          </a:xfr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2400" b="1" smtClean="0"/>
              <a:t>Торжественный вечер, посвященный Дню города</a:t>
            </a:r>
          </a:p>
        </p:txBody>
      </p:sp>
      <p:pic>
        <p:nvPicPr>
          <p:cNvPr id="27650" name="Picture 2" descr="C:\Documents and Settings\HOME\Рабочий стол\Доклад (ветераны)\работа с ветеранами\день города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177925" y="1600200"/>
            <a:ext cx="6788150" cy="4525963"/>
          </a:xfr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2400" b="1" smtClean="0"/>
              <a:t>Хор ветеранов Хибин </a:t>
            </a:r>
            <a:br>
              <a:rPr lang="ru-RU" sz="2400" b="1" smtClean="0"/>
            </a:br>
            <a:r>
              <a:rPr lang="ru-RU" sz="2400" b="1" smtClean="0"/>
              <a:t>Кировского Дворца культуры</a:t>
            </a:r>
          </a:p>
        </p:txBody>
      </p:sp>
      <p:pic>
        <p:nvPicPr>
          <p:cNvPr id="28674" name="Picture 2" descr="C:\Documents and Settings\HOME\Рабочий стол\Доклад (ветераны)\работа с ветеранами\Хор Ветеранов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177925" y="1600200"/>
            <a:ext cx="6788150" cy="4525963"/>
          </a:xfr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2400" b="1" smtClean="0"/>
              <a:t>Мастер-класс по изготовлению рождественских сувениров</a:t>
            </a:r>
            <a:br>
              <a:rPr lang="ru-RU" sz="2400" b="1" smtClean="0"/>
            </a:br>
            <a:r>
              <a:rPr lang="ru-RU" sz="2400" b="1" smtClean="0"/>
              <a:t>в СДК н.п.Коашва</a:t>
            </a:r>
          </a:p>
        </p:txBody>
      </p:sp>
      <p:pic>
        <p:nvPicPr>
          <p:cNvPr id="29698" name="Picture 2" descr="C:\Documents and Settings\HOME\Рабочий стол\Доклад (ветераны)\фото к докладу о ветеранах\культура\мастер класс роджественские сувениры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831975" y="1600200"/>
            <a:ext cx="5480050" cy="4525963"/>
          </a:xfr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Заголовок 1"/>
          <p:cNvSpPr>
            <a:spLocks noGrp="1"/>
          </p:cNvSpPr>
          <p:nvPr>
            <p:ph type="title"/>
          </p:nvPr>
        </p:nvSpPr>
        <p:spPr>
          <a:xfrm>
            <a:off x="428625" y="285750"/>
            <a:ext cx="8229600" cy="857250"/>
          </a:xfrm>
        </p:spPr>
        <p:txBody>
          <a:bodyPr/>
          <a:lstStyle/>
          <a:p>
            <a:pPr eaLnBrk="1" hangingPunct="1"/>
            <a:r>
              <a:rPr lang="ru-RU" sz="2400" b="1" smtClean="0"/>
              <a:t>Ярмарка декоративно-прикладного творчества</a:t>
            </a:r>
          </a:p>
        </p:txBody>
      </p:sp>
      <p:pic>
        <p:nvPicPr>
          <p:cNvPr id="30722" name="Picture 2" descr="C:\Documents and Settings\HOME\Рабочий стол\ФОТОТЧЕТ Совет депутатов за 2014 г\СДК К\Фестиваль художественных ремесел 302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857250" y="1285875"/>
            <a:ext cx="7500938" cy="4786313"/>
          </a:xfr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2400" b="1" smtClean="0"/>
              <a:t>Встреча с депутатом  в СДК н.п. Титан</a:t>
            </a:r>
          </a:p>
        </p:txBody>
      </p:sp>
      <p:pic>
        <p:nvPicPr>
          <p:cNvPr id="31746" name="Picture 2" descr="C:\Documents and Settings\HOME\Рабочий стол\Доклад (ветераны)\Старшее поколение\пожилые\nQC94fghLpc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163638" y="1600200"/>
            <a:ext cx="6816725" cy="4525963"/>
          </a:xfr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2400" b="1" smtClean="0"/>
              <a:t>Конкурс частушек «Голоса Титана»</a:t>
            </a:r>
            <a:br>
              <a:rPr lang="ru-RU" sz="2400" b="1" smtClean="0"/>
            </a:br>
            <a:r>
              <a:rPr lang="ru-RU" sz="2400" b="1" smtClean="0"/>
              <a:t>в сельском Доме культуры</a:t>
            </a:r>
          </a:p>
        </p:txBody>
      </p:sp>
      <p:pic>
        <p:nvPicPr>
          <p:cNvPr id="32770" name="Picture 2" descr="C:\Documents and Settings\HOME\Рабочий стол\Доклад (ветераны)\Старшее поколение\пожилые\2Ru2vvaAilU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176338" y="1600200"/>
            <a:ext cx="6791325" cy="4525963"/>
          </a:xfr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011362"/>
          </a:xfrm>
        </p:spPr>
        <p:txBody>
          <a:bodyPr/>
          <a:lstStyle/>
          <a:p>
            <a:pPr eaLnBrk="1" hangingPunct="1"/>
            <a:r>
              <a:rPr lang="ru-RU" sz="3200" smtClean="0"/>
              <a:t/>
            </a:r>
            <a:br>
              <a:rPr lang="ru-RU" sz="3200" smtClean="0"/>
            </a:br>
            <a:r>
              <a:rPr lang="ru-RU" sz="3200" b="1" smtClean="0"/>
              <a:t>Увеличение численности </a:t>
            </a:r>
            <a:br>
              <a:rPr lang="ru-RU" sz="3200" b="1" smtClean="0"/>
            </a:br>
            <a:r>
              <a:rPr lang="ru-RU" sz="3200" b="1" smtClean="0"/>
              <a:t>граждан пожилого возраста</a:t>
            </a: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500063" y="2786063"/>
          <a:ext cx="8229600" cy="315436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45920"/>
                <a:gridCol w="1645920"/>
                <a:gridCol w="1645920"/>
                <a:gridCol w="1645920"/>
                <a:gridCol w="1645920"/>
              </a:tblGrid>
              <a:tr h="1497336">
                <a:tc>
                  <a:txBody>
                    <a:bodyPr/>
                    <a:lstStyle/>
                    <a:p>
                      <a:pPr algn="ctr"/>
                      <a:endParaRPr lang="ru-RU" sz="1800" b="1" kern="1200" dirty="0" smtClean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r>
                        <a:rPr lang="ru-RU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Категория населения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800" b="1" kern="1200" dirty="0" smtClean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r>
                        <a:rPr lang="ru-RU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2011 г.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800" b="1" kern="1200" dirty="0" smtClean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r>
                        <a:rPr lang="ru-RU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2012 г.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800" b="1" kern="1200" dirty="0" smtClean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r>
                        <a:rPr lang="ru-RU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2013 г.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800" b="1" kern="1200" dirty="0" smtClean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r>
                        <a:rPr lang="ru-RU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2014 г.</a:t>
                      </a:r>
                      <a:endParaRPr lang="ru-RU" dirty="0"/>
                    </a:p>
                  </a:txBody>
                  <a:tcPr/>
                </a:tc>
              </a:tr>
              <a:tr h="1657126">
                <a:tc>
                  <a:txBody>
                    <a:bodyPr/>
                    <a:lstStyle/>
                    <a:p>
                      <a:pPr algn="ctr"/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старше </a:t>
                      </a:r>
                      <a:r>
                        <a:rPr lang="ru-RU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трудоспособ</a:t>
                      </a: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</a:p>
                    <a:p>
                      <a:pPr algn="ctr"/>
                      <a:r>
                        <a:rPr lang="ru-RU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ного</a:t>
                      </a:r>
                      <a:endParaRPr lang="ru-RU" sz="18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возраста</a:t>
                      </a:r>
                    </a:p>
                    <a:p>
                      <a:pPr algn="ctr"/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(человек)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8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6974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8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7056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8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7176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8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7201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2400" b="1" smtClean="0"/>
              <a:t>Экскурсия в краеведческом музее</a:t>
            </a:r>
          </a:p>
        </p:txBody>
      </p:sp>
      <p:pic>
        <p:nvPicPr>
          <p:cNvPr id="33794" name="Picture 2" descr="F:\ФОТЫ\ФОТО\Для Ларисы Григорьевны\Дошкольники на экскурсии в военном зале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714375" y="1214438"/>
            <a:ext cx="7677150" cy="4786312"/>
          </a:xfr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34818" name="Picture 2" descr="C:\Documents and Settings\HOME\Рабочий стол\Доклад (ветераны)\Повышение кач-ва жизни пенсионеров-15\газета-пожелание членов клуба_в кругу друзей_ЦГБ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285875" y="928688"/>
            <a:ext cx="6429375" cy="5197475"/>
          </a:xfr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2400" b="1" i="1" smtClean="0"/>
              <a:t>Заседание клуба «Друзья библиотеки»</a:t>
            </a:r>
            <a:br>
              <a:rPr lang="ru-RU" sz="2400" b="1" i="1" smtClean="0"/>
            </a:br>
            <a:r>
              <a:rPr lang="ru-RU" sz="2400" b="1" i="1" smtClean="0"/>
              <a:t>(вечер русского романса)</a:t>
            </a:r>
          </a:p>
        </p:txBody>
      </p:sp>
      <p:pic>
        <p:nvPicPr>
          <p:cNvPr id="35842" name="Picture 2" descr="C:\Documents and Settings\HOME\Рабочий стол\Доклад (ветераны)\Повышение кач-ва жизни пенсионеров-15\заседание клуба_в кругу друзей б=-ки_вечер русского романса_13.05.15_ЦГБ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541463" y="1600200"/>
            <a:ext cx="6061075" cy="4525963"/>
          </a:xfr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2400" b="1" i="1" smtClean="0"/>
              <a:t>Вечер-презентация  «Лица солдат Великой Победы»</a:t>
            </a:r>
          </a:p>
        </p:txBody>
      </p:sp>
      <p:pic>
        <p:nvPicPr>
          <p:cNvPr id="36866" name="Picture 2" descr="C:\Documents and Settings\HOME\Рабочий стол\Доклад (ветераны)\Повышение кач-ва жизни пенсионеров-15\вечер-презентация альбома_Лица солдать Великой Прбеды_н.п. Коашва_май 2015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822325" y="2000250"/>
            <a:ext cx="7499350" cy="4125913"/>
          </a:xfr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2400" b="1" smtClean="0"/>
              <a:t>Встреча пожилых людей в библиотеке н.п.Коашва</a:t>
            </a:r>
          </a:p>
        </p:txBody>
      </p:sp>
      <p:pic>
        <p:nvPicPr>
          <p:cNvPr id="37890" name="Picture 2" descr="C:\Documents and Settings\HOME\Рабочий стол\Доклад (ветераны)\Повышение кач-ва жизни пенсионеров-15\1 окт-день пожилого_Коашва\DSC00390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554163" y="1600200"/>
            <a:ext cx="6035675" cy="4525963"/>
          </a:xfr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2700" b="1" smtClean="0"/>
              <a:t>Презентация книги «Память ушедшей эпохи»</a:t>
            </a:r>
            <a:endParaRPr lang="ru-RU" b="1" smtClean="0"/>
          </a:p>
        </p:txBody>
      </p:sp>
      <p:pic>
        <p:nvPicPr>
          <p:cNvPr id="38914" name="Picture 2" descr="C:\Documents and Settings\HOME\Рабочий стол\Доклад (ветераны)\Повышение кач-ва жизни пенсионеров-15\Презентация книги воспоминаний детей ВОВ_Память ушедшей эпохи_ЦГБ_май 2015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177925" y="1600200"/>
            <a:ext cx="6788150" cy="4525963"/>
          </a:xfr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2400" b="1" smtClean="0"/>
              <a:t>Обучение основам компьютерной грамотности </a:t>
            </a:r>
            <a:br>
              <a:rPr lang="ru-RU" sz="2400" b="1" smtClean="0"/>
            </a:br>
            <a:r>
              <a:rPr lang="ru-RU" sz="2400" b="1" smtClean="0"/>
              <a:t>в центральной  городской библиотеке</a:t>
            </a:r>
          </a:p>
        </p:txBody>
      </p:sp>
      <p:pic>
        <p:nvPicPr>
          <p:cNvPr id="39938" name="Picture 2" descr="C:\Documents and Settings\HOME\Рабочий стол\ФОТОТЧЕТ Совет депутатов за 2014 г\ЦБС\Мероприятия-14\3 - обучение пожилых компьютеру\DSC08269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714375" y="1500188"/>
            <a:ext cx="7643813" cy="4714875"/>
          </a:xfr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1" name="Picture 2" descr="C:\Documents and Settings\HOME\Рабочий стол\Доклад (ветераны)\Повышение кач-ва жизни пенсионеров-15\обучение пенсионеров основам Кг_коллект. занятие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1188" y="1700213"/>
            <a:ext cx="8037512" cy="4532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62" name="Заголовок 1"/>
          <p:cNvSpPr>
            <a:spLocks/>
          </p:cNvSpPr>
          <p:nvPr/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ru-RU" sz="2400" b="1">
                <a:latin typeface="Calibri" pitchFamily="34" charset="0"/>
              </a:rPr>
              <a:t>Обучение основам компьютерной грамотности </a:t>
            </a:r>
            <a:br>
              <a:rPr lang="ru-RU" sz="2400" b="1">
                <a:latin typeface="Calibri" pitchFamily="34" charset="0"/>
              </a:rPr>
            </a:br>
            <a:r>
              <a:rPr lang="ru-RU" sz="2400" b="1">
                <a:latin typeface="Calibri" pitchFamily="34" charset="0"/>
              </a:rPr>
              <a:t>в центральной  городской библиотеке</a:t>
            </a: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5" name="Picture 2" descr="C:\Documents and Settings\HOME\Рабочий стол\Доклад (ветераны)\Повышение кач-ва жизни пенсионеров-15\обучение пенсионеров основам Кг_индивид. занятие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47813" y="1617663"/>
            <a:ext cx="6178550" cy="4872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986" name="Заголовок 1"/>
          <p:cNvSpPr>
            <a:spLocks/>
          </p:cNvSpPr>
          <p:nvPr/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ru-RU" sz="2400" b="1">
                <a:latin typeface="Calibri" pitchFamily="34" charset="0"/>
              </a:rPr>
              <a:t>Обучение основам компьютерной грамотности </a:t>
            </a:r>
            <a:br>
              <a:rPr lang="ru-RU" sz="2400" b="1">
                <a:latin typeface="Calibri" pitchFamily="34" charset="0"/>
              </a:rPr>
            </a:br>
            <a:r>
              <a:rPr lang="ru-RU" sz="2400" b="1">
                <a:latin typeface="Calibri" pitchFamily="34" charset="0"/>
              </a:rPr>
              <a:t>в центральной  городской библиотеке</a:t>
            </a: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3" name="Picture 2" descr="C:\Documents and Settings\HOME\Рабочий стол\Доклад (ветераны)\образование\Бессмертный полк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16013" y="1341438"/>
            <a:ext cx="7024687" cy="5268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4034" name="Заголовок 1"/>
          <p:cNvSpPr>
            <a:spLocks/>
          </p:cNvSpPr>
          <p:nvPr/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ru-RU" sz="2400" b="1"/>
              <a:t>Шествие, посвященное Дню Победы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Заголовок 1"/>
          <p:cNvSpPr>
            <a:spLocks noGrp="1"/>
          </p:cNvSpPr>
          <p:nvPr>
            <p:ph type="title"/>
          </p:nvPr>
        </p:nvSpPr>
        <p:spPr>
          <a:xfrm>
            <a:off x="500063" y="428625"/>
            <a:ext cx="8229600" cy="2428875"/>
          </a:xfrm>
        </p:spPr>
        <p:txBody>
          <a:bodyPr/>
          <a:lstStyle/>
          <a:p>
            <a:pPr eaLnBrk="1" hangingPunct="1"/>
            <a:r>
              <a:rPr lang="ru-RU" sz="3200" b="1" smtClean="0"/>
              <a:t>Категории граждан пожилого возраста, состоящие на учете в Пенсионном Фонде РФ в г.Кировск</a:t>
            </a:r>
            <a:endParaRPr lang="ru-RU" sz="3200" b="1" i="1" smtClean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625" y="3000375"/>
            <a:ext cx="8001000" cy="2571750"/>
          </a:xfrm>
        </p:spPr>
        <p:txBody>
          <a:bodyPr rtlCol="0">
            <a:normAutofit fontScale="25000" lnSpcReduction="20000"/>
          </a:bodyPr>
          <a:lstStyle/>
          <a:p>
            <a:pPr algn="ct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sz="9600" dirty="0" smtClean="0"/>
          </a:p>
          <a:p>
            <a:pPr algn="ct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sz="9600" dirty="0" smtClean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sz="8000" dirty="0" smtClean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sz="8000" dirty="0" smtClean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sz="8000" dirty="0" smtClean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sz="8000" dirty="0" smtClean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sz="8000" dirty="0" smtClean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sz="8000" dirty="0" smtClean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8000" dirty="0" smtClean="0"/>
              <a:t> 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	 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 smtClean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/>
              <a:t/>
            </a:r>
            <a:br>
              <a:rPr lang="ru-RU" dirty="0" smtClean="0"/>
            </a:br>
            <a:endParaRPr lang="ru-RU" dirty="0" smtClean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/>
              <a:t> 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/>
              <a:t> 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/>
              <a:t> 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/>
              <a:t> 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714375" y="2571750"/>
          <a:ext cx="7858125" cy="3276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40606"/>
                <a:gridCol w="2917574"/>
              </a:tblGrid>
              <a:tr h="1000131">
                <a:tc>
                  <a:txBody>
                    <a:bodyPr/>
                    <a:lstStyle/>
                    <a:p>
                      <a:pPr algn="ctr"/>
                      <a:r>
                        <a:rPr lang="ru-RU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Категория </a:t>
                      </a:r>
                    </a:p>
                    <a:p>
                      <a:pPr algn="ctr"/>
                      <a:r>
                        <a:rPr lang="ru-RU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населения</a:t>
                      </a:r>
                      <a:endParaRPr lang="ru-RU" dirty="0"/>
                    </a:p>
                    <a:p>
                      <a:pPr algn="ctr"/>
                      <a:r>
                        <a:rPr lang="ru-RU" dirty="0" smtClean="0"/>
                        <a:t>     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Количество</a:t>
                      </a:r>
                    </a:p>
                    <a:p>
                      <a:pPr algn="ctr"/>
                      <a:r>
                        <a:rPr lang="ru-RU" dirty="0" smtClean="0"/>
                        <a:t>человек</a:t>
                      </a:r>
                    </a:p>
                    <a:p>
                      <a:pPr algn="ctr"/>
                      <a:endParaRPr lang="ru-RU" dirty="0"/>
                    </a:p>
                  </a:txBody>
                  <a:tcPr/>
                </a:tc>
              </a:tr>
              <a:tr h="451097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Ветераны Великой Отечественной войны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260</a:t>
                      </a:r>
                      <a:endParaRPr lang="ru-RU" dirty="0"/>
                    </a:p>
                  </a:txBody>
                  <a:tcPr/>
                </a:tc>
              </a:tr>
              <a:tr h="352119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Ветераны труда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5  126</a:t>
                      </a:r>
                      <a:endParaRPr lang="ru-RU" dirty="0"/>
                    </a:p>
                  </a:txBody>
                  <a:tcPr/>
                </a:tc>
              </a:tr>
              <a:tr h="561369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Ветераны труда Мурманской области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2  266</a:t>
                      </a:r>
                      <a:endParaRPr lang="ru-RU" dirty="0"/>
                    </a:p>
                  </a:txBody>
                  <a:tcPr/>
                </a:tc>
              </a:tr>
              <a:tr h="380298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Пенсионеры по старости</a:t>
                      </a:r>
                      <a:r>
                        <a:rPr lang="ru-RU" baseline="0" dirty="0" smtClean="0"/>
                        <a:t> </a:t>
                      </a:r>
                      <a:r>
                        <a:rPr lang="ru-RU" dirty="0" smtClean="0"/>
                        <a:t>(не </a:t>
                      </a:r>
                      <a:r>
                        <a:rPr lang="ru-RU" dirty="0" err="1" smtClean="0"/>
                        <a:t>льгоьники</a:t>
                      </a:r>
                      <a:r>
                        <a:rPr lang="ru-RU" dirty="0" smtClean="0"/>
                        <a:t>)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2  338</a:t>
                      </a:r>
                      <a:endParaRPr lang="ru-RU" dirty="0"/>
                    </a:p>
                  </a:txBody>
                  <a:tcPr/>
                </a:tc>
              </a:tr>
              <a:tr h="518092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инвалиды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1  604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7" name="Picture 2" descr="C:\Documents and Settings\HOME\Рабочий стол\Доклад (ветераны)\образование\встреча с ветеранами 2011 016-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92275" y="1628775"/>
            <a:ext cx="6007100" cy="4503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5058" name="Заголовок 1"/>
          <p:cNvSpPr>
            <a:spLocks/>
          </p:cNvSpPr>
          <p:nvPr/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ru-RU" sz="2400" b="1"/>
              <a:t>Встреча школьников с ветеранами</a:t>
            </a: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1" name="Picture 2" descr="C:\Documents and Settings\HOME\Рабочий стол\Доклад (ветераны)\образование\минута молчания-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42988" y="1484313"/>
            <a:ext cx="6867525" cy="5151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6082" name="Заголовок 1"/>
          <p:cNvSpPr>
            <a:spLocks/>
          </p:cNvSpPr>
          <p:nvPr/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ru-RU" sz="3200">
                <a:solidFill>
                  <a:srgbClr val="000000"/>
                </a:solidFill>
                <a:latin typeface="Calibri" pitchFamily="34" charset="0"/>
              </a:rPr>
              <a:t>Акция «По дорогам Памяти»</a:t>
            </a:r>
            <a:br>
              <a:rPr lang="ru-RU" sz="3200">
                <a:solidFill>
                  <a:srgbClr val="000000"/>
                </a:solidFill>
                <a:latin typeface="Calibri" pitchFamily="34" charset="0"/>
              </a:rPr>
            </a:br>
            <a:endParaRPr lang="ru-RU" sz="2400" b="1">
              <a:latin typeface="Calibri" pitchFamily="34" charset="0"/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5" name="Picture 2" descr="C:\Documents and Settings\HOME\Рабочий стол\Доклад (ветераны)\образование\члены общества Дети войны 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47813" y="1628775"/>
            <a:ext cx="6178550" cy="463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7106" name="Заголовок 1"/>
          <p:cNvSpPr>
            <a:spLocks/>
          </p:cNvSpPr>
          <p:nvPr/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ru-RU" sz="3200">
                <a:solidFill>
                  <a:srgbClr val="000000"/>
                </a:solidFill>
                <a:latin typeface="Calibri" pitchFamily="34" charset="0"/>
              </a:rPr>
              <a:t>Акция «По дорогам Памяти»</a:t>
            </a:r>
            <a:br>
              <a:rPr lang="ru-RU" sz="3200">
                <a:solidFill>
                  <a:srgbClr val="000000"/>
                </a:solidFill>
                <a:latin typeface="Calibri" pitchFamily="34" charset="0"/>
              </a:rPr>
            </a:br>
            <a:endParaRPr lang="ru-RU" sz="2400" b="1">
              <a:latin typeface="Calibri" pitchFamily="34" charset="0"/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68300"/>
          </a:xfrm>
        </p:spPr>
        <p:txBody>
          <a:bodyPr/>
          <a:lstStyle/>
          <a:p>
            <a:pPr eaLnBrk="1" hangingPunct="1"/>
            <a:r>
              <a:rPr lang="ru-RU" sz="2400" b="1" smtClean="0"/>
              <a:t>Мероприятия патриотической направленности</a:t>
            </a:r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285750" y="882650"/>
          <a:ext cx="8586788" cy="576103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843834"/>
                <a:gridCol w="2044489"/>
                <a:gridCol w="1698467"/>
              </a:tblGrid>
              <a:tr h="627067">
                <a:tc>
                  <a:txBody>
                    <a:bodyPr/>
                    <a:lstStyle/>
                    <a:p>
                      <a:pPr algn="ctr"/>
                      <a:r>
                        <a:rPr lang="ru-RU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Наименование  </a:t>
                      </a:r>
                    </a:p>
                    <a:p>
                      <a:pPr algn="ctr"/>
                      <a:r>
                        <a:rPr lang="ru-RU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мероприятия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Участники мероприятия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 Количество</a:t>
                      </a:r>
                    </a:p>
                    <a:p>
                      <a:pPr algn="ctr"/>
                      <a:r>
                        <a:rPr lang="ru-RU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участников</a:t>
                      </a:r>
                      <a:endParaRPr lang="ru-RU" dirty="0"/>
                    </a:p>
                  </a:txBody>
                  <a:tcPr/>
                </a:tc>
              </a:tr>
              <a:tr h="627067"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Акция «Напиши письмо ветерану»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Учащиеся </a:t>
                      </a:r>
                    </a:p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1-9 классов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300</a:t>
                      </a:r>
                      <a:endParaRPr lang="ru-RU" dirty="0"/>
                    </a:p>
                  </a:txBody>
                  <a:tcPr/>
                </a:tc>
              </a:tr>
              <a:tr h="627067"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Выступление агитбригады учащихся 6-х классов «Детям о войне»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Учащиеся</a:t>
                      </a:r>
                    </a:p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1-4, 6  классов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189</a:t>
                      </a:r>
                      <a:endParaRPr lang="ru-RU" dirty="0"/>
                    </a:p>
                  </a:txBody>
                  <a:tcPr/>
                </a:tc>
              </a:tr>
              <a:tr h="627067"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Митинг, посвященный 70-летию Победы в Великой Отечественной войне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Учащиеся 1-11 классов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600</a:t>
                      </a:r>
                      <a:endParaRPr lang="ru-RU" dirty="0"/>
                    </a:p>
                  </a:txBody>
                  <a:tcPr/>
                </a:tc>
              </a:tr>
              <a:tr h="627067"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Устный журнал «Подвиги молодогвардейцев»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Учащиеся </a:t>
                      </a:r>
                    </a:p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7- 9 классов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80</a:t>
                      </a:r>
                      <a:endParaRPr lang="ru-RU" dirty="0"/>
                    </a:p>
                  </a:txBody>
                  <a:tcPr/>
                </a:tc>
              </a:tr>
              <a:tr h="627067"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Акция «По дорогам Памяти»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Учащиеся </a:t>
                      </a:r>
                    </a:p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7- 9 классов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76</a:t>
                      </a:r>
                      <a:endParaRPr lang="ru-RU" dirty="0"/>
                    </a:p>
                  </a:txBody>
                  <a:tcPr/>
                </a:tc>
              </a:tr>
              <a:tr h="627067"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Проект «Фронтовое фото деда»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Учащиеся 1-11 классов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97</a:t>
                      </a:r>
                      <a:endParaRPr lang="ru-RU" dirty="0"/>
                    </a:p>
                  </a:txBody>
                  <a:tcPr/>
                </a:tc>
              </a:tr>
              <a:tr h="627067"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Митинг, посвященный 70-летию разгрома немецко-фашистских войск в Заполярье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Учащиеся 1-11 классов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120</a:t>
                      </a:r>
                      <a:endParaRPr lang="ru-RU" dirty="0"/>
                    </a:p>
                  </a:txBody>
                  <a:tcPr/>
                </a:tc>
              </a:tr>
              <a:tr h="627067"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Всероссийская акция Открытый урок «Мир без нацизма»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Учащиеся 1-11 классов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1136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49154" name="Picture 2" descr="C:\Documents and Settings\HOME\Рабочий стол\Доклад (ветераны)\фото к докладу о ветеранах\спорт\P104022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9388" y="1484313"/>
            <a:ext cx="8813800" cy="508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9155" name="Заголовок 1"/>
          <p:cNvSpPr>
            <a:spLocks/>
          </p:cNvSpPr>
          <p:nvPr/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ru-RU" sz="3200">
                <a:solidFill>
                  <a:srgbClr val="000000"/>
                </a:solidFill>
              </a:rPr>
              <a:t>Товарищеский футбольный матч между ветеранами</a:t>
            </a:r>
            <a:br>
              <a:rPr lang="ru-RU" sz="3200">
                <a:solidFill>
                  <a:srgbClr val="000000"/>
                </a:solidFill>
              </a:rPr>
            </a:br>
            <a:endParaRPr lang="ru-RU" sz="2400" b="1">
              <a:latin typeface="Calibri" pitchFamily="34" charset="0"/>
            </a:endParaRP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7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50178" name="Picture 2" descr="C:\Documents and Settings\HOME\Рабочий стол\Доклад (ветераны)\фото к докладу о ветеранах\спорт\P104022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9388" y="1484313"/>
            <a:ext cx="8820150" cy="4595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0179" name="Заголовок 1"/>
          <p:cNvSpPr>
            <a:spLocks/>
          </p:cNvSpPr>
          <p:nvPr/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ru-RU" sz="3200">
                <a:solidFill>
                  <a:srgbClr val="000000"/>
                </a:solidFill>
              </a:rPr>
              <a:t>Товарищеский футбольный матч между ветеранами</a:t>
            </a:r>
            <a:br>
              <a:rPr lang="ru-RU" sz="3200">
                <a:solidFill>
                  <a:srgbClr val="000000"/>
                </a:solidFill>
              </a:rPr>
            </a:br>
            <a:endParaRPr lang="ru-RU" sz="2400" b="1">
              <a:latin typeface="Calibri" pitchFamily="34" charset="0"/>
            </a:endParaRP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1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2400" b="1" smtClean="0">
                <a:latin typeface="Arial" charset="0"/>
              </a:rPr>
              <a:t>Спортивные конкурсы</a:t>
            </a:r>
            <a:br>
              <a:rPr lang="ru-RU" sz="2400" b="1" smtClean="0">
                <a:latin typeface="Arial" charset="0"/>
              </a:rPr>
            </a:br>
            <a:r>
              <a:rPr lang="ru-RU" sz="2400" b="1" smtClean="0">
                <a:latin typeface="Arial" charset="0"/>
              </a:rPr>
              <a:t>(День горняка)</a:t>
            </a:r>
          </a:p>
        </p:txBody>
      </p:sp>
      <p:pic>
        <p:nvPicPr>
          <p:cNvPr id="51202" name="Picture 2" descr="C:\Documents and Settings\HOME\Рабочий стол\Доклад (ветераны)\фото к докладу о ветеранах\спорт\IMG_498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35150" y="1196975"/>
            <a:ext cx="5532438" cy="5373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5" name="Picture 2" descr="C:\Documents and Settings\HOME\Рабочий стол\Доклад (ветераны)\фото к докладу о ветеранах\спорт\IMG_499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63713" y="1628775"/>
            <a:ext cx="4876800" cy="4616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2226" name="Заголовок 1"/>
          <p:cNvSpPr>
            <a:spLocks/>
          </p:cNvSpPr>
          <p:nvPr/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ru-RU" sz="2400" b="1"/>
              <a:t>Спортивные конкурсы</a:t>
            </a:r>
            <a:br>
              <a:rPr lang="ru-RU" sz="2400" b="1"/>
            </a:br>
            <a:r>
              <a:rPr lang="ru-RU" sz="2400" b="1"/>
              <a:t>(День горняка)</a:t>
            </a: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49" name="Picture 2" descr="C:\Documents and Settings\HOME\Рабочий стол\Доклад (ветераны)\фото к докладу о ветеранах\спорт\P510044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31913" y="1412875"/>
            <a:ext cx="6408737" cy="512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3250" name="Заголовок 1"/>
          <p:cNvSpPr>
            <a:spLocks/>
          </p:cNvSpPr>
          <p:nvPr/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ru-RU" sz="2400" b="1"/>
              <a:t>Спортивные конкурсы</a:t>
            </a:r>
            <a:br>
              <a:rPr lang="ru-RU" sz="2400" b="1"/>
            </a:br>
            <a:r>
              <a:rPr lang="ru-RU" sz="2400" b="1"/>
              <a:t>(День горняка)</a:t>
            </a: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3" name="Picture 2" descr="C:\Documents and Settings\HOME\Рабочий стол\Доклад (ветераны)\фото к докладу о ветеранах\спорт\_DSD943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00113" y="1412875"/>
            <a:ext cx="7256462" cy="5083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4274" name="Заголовок 1"/>
          <p:cNvSpPr>
            <a:spLocks/>
          </p:cNvSpPr>
          <p:nvPr/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ru-RU" sz="2400" b="1"/>
              <a:t>Чествование ветеранов спорта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Заголовок 1"/>
          <p:cNvSpPr>
            <a:spLocks noGrp="1"/>
          </p:cNvSpPr>
          <p:nvPr>
            <p:ph type="title"/>
          </p:nvPr>
        </p:nvSpPr>
        <p:spPr>
          <a:xfrm>
            <a:off x="457200" y="500063"/>
            <a:ext cx="8229600" cy="928687"/>
          </a:xfrm>
        </p:spPr>
        <p:txBody>
          <a:bodyPr/>
          <a:lstStyle/>
          <a:p>
            <a:pPr eaLnBrk="1" hangingPunct="1"/>
            <a:r>
              <a:rPr lang="ru-RU" sz="2400" b="1" smtClean="0"/>
              <a:t>Меры социальной поддержки,</a:t>
            </a:r>
            <a:r>
              <a:rPr lang="ru-RU" sz="2400" smtClean="0"/>
              <a:t/>
            </a:r>
            <a:br>
              <a:rPr lang="ru-RU" sz="2400" smtClean="0"/>
            </a:br>
            <a:r>
              <a:rPr lang="ru-RU" sz="2400" b="1" smtClean="0"/>
              <a:t> предусмотренные  на муниципальном уровне</a:t>
            </a:r>
            <a:r>
              <a:rPr lang="ru-RU" sz="3200" smtClean="0"/>
              <a:t/>
            </a:r>
            <a:br>
              <a:rPr lang="ru-RU" sz="3200" smtClean="0"/>
            </a:br>
            <a:endParaRPr lang="ru-RU" sz="3200" b="1" smtClean="0"/>
          </a:p>
        </p:txBody>
      </p:sp>
      <p:sp>
        <p:nvSpPr>
          <p:cNvPr id="17410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 typeface="Arial" charset="0"/>
              <a:buNone/>
            </a:pPr>
            <a:endParaRPr lang="ru-RU" sz="8000" smtClean="0"/>
          </a:p>
          <a:p>
            <a:pPr eaLnBrk="1" hangingPunct="1">
              <a:buFont typeface="Arial" charset="0"/>
              <a:buNone/>
            </a:pPr>
            <a:endParaRPr lang="ru-RU" sz="8000" smtClean="0"/>
          </a:p>
          <a:p>
            <a:pPr eaLnBrk="1" hangingPunct="1">
              <a:buFont typeface="Arial" charset="0"/>
              <a:buNone/>
            </a:pPr>
            <a:endParaRPr lang="ru-RU" sz="8000" smtClean="0"/>
          </a:p>
          <a:p>
            <a:pPr eaLnBrk="1" hangingPunct="1">
              <a:buFont typeface="Arial" charset="0"/>
              <a:buNone/>
            </a:pPr>
            <a:endParaRPr lang="ru-RU" smtClean="0"/>
          </a:p>
          <a:p>
            <a:pPr eaLnBrk="1" hangingPunct="1">
              <a:buFont typeface="Arial" charset="0"/>
              <a:buNone/>
            </a:pPr>
            <a:endParaRPr lang="ru-RU" smtClean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500063" y="1285875"/>
          <a:ext cx="8072437" cy="52800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00068"/>
                <a:gridCol w="2214578"/>
                <a:gridCol w="2071702"/>
                <a:gridCol w="3286148"/>
              </a:tblGrid>
              <a:tr h="1285883">
                <a:tc>
                  <a:txBody>
                    <a:bodyPr/>
                    <a:lstStyle/>
                    <a:p>
                      <a:pPr algn="ctr"/>
                      <a:r>
                        <a:rPr lang="ru-RU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№ </a:t>
                      </a:r>
                    </a:p>
                    <a:p>
                      <a:pPr algn="ctr"/>
                      <a:r>
                        <a:rPr lang="ru-RU" sz="1800" b="1" kern="1200" dirty="0" err="1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п</a:t>
                      </a:r>
                      <a:r>
                        <a:rPr lang="ru-RU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/</a:t>
                      </a:r>
                      <a:r>
                        <a:rPr lang="ru-RU" sz="1800" b="1" kern="1200" dirty="0" err="1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п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Наименование организации </a:t>
                      </a:r>
                      <a:endParaRPr lang="ru-RU" dirty="0" smtClean="0"/>
                    </a:p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Объем финансовой поддержки</a:t>
                      </a:r>
                    </a:p>
                    <a:p>
                      <a:pPr algn="ctr"/>
                      <a:r>
                        <a:rPr lang="ru-RU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( руб.)</a:t>
                      </a:r>
                      <a:endParaRPr lang="ru-RU" dirty="0" smtClean="0"/>
                    </a:p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Механизм оказания финансовой поддержки</a:t>
                      </a:r>
                      <a:endParaRPr lang="ru-RU" dirty="0"/>
                    </a:p>
                  </a:txBody>
                  <a:tcPr/>
                </a:tc>
              </a:tr>
              <a:tr h="1702470">
                <a:tc>
                  <a:txBody>
                    <a:bodyPr/>
                    <a:lstStyle/>
                    <a:p>
                      <a:r>
                        <a:rPr lang="ru-RU" dirty="0" smtClean="0"/>
                        <a:t>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Городская общественная организация «Совет ветеранов войны и труда г. Кировска» (570 чел.)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2013 г.-</a:t>
                      </a:r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714 320,68 </a:t>
                      </a:r>
                    </a:p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2014 г. - 223295,97 2015 - 272554,81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предоставление субсидии на компенсацию затрат по оплате коммунальных услуг, услуг связи, подписки на периодическую печать, работ и услуг по содержанию </a:t>
                      </a:r>
                      <a:endParaRPr lang="ru-RU" dirty="0"/>
                    </a:p>
                  </a:txBody>
                  <a:tcPr/>
                </a:tc>
              </a:tr>
              <a:tr h="2078844">
                <a:tc>
                  <a:txBody>
                    <a:bodyPr/>
                    <a:lstStyle/>
                    <a:p>
                      <a:r>
                        <a:rPr lang="ru-RU" dirty="0" smtClean="0"/>
                        <a:t>2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Кировско</a:t>
                      </a: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-</a:t>
                      </a:r>
                      <a:r>
                        <a:rPr lang="ru-RU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Апатитская</a:t>
                      </a: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районная общественная организация «Мемориал» </a:t>
                      </a:r>
                    </a:p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(40 чел.)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2013 г.- 104 847,38 </a:t>
                      </a:r>
                    </a:p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2014 г. - 89637,05 2015 - 65877,40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предоставление субсидии на компенсацию затрат по оплате коммунальных услуг, услуг связи, подписки на периодическую печать, работ и услуг по содержанию 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297" name="Picture 2" descr="C:\Documents and Settings\HOME\Рабочий стол\Доклад (ветераны)\фото к докладу о ветеранах\спорт\_DSC168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71550" y="1557338"/>
            <a:ext cx="7256463" cy="4832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5298" name="Заголовок 1"/>
          <p:cNvSpPr>
            <a:spLocks/>
          </p:cNvSpPr>
          <p:nvPr/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ru-RU" sz="2400" b="1"/>
              <a:t>Эстафета Олимпийского огня</a:t>
            </a: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1" name="Picture 2" descr="C:\Documents and Settings\HOME\Рабочий стол\Доклад (ветераны)\фото к докладу о ветеранах\спорт\_DSC169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42988" y="1557338"/>
            <a:ext cx="7040562" cy="4687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6322" name="Заголовок 1"/>
          <p:cNvSpPr>
            <a:spLocks/>
          </p:cNvSpPr>
          <p:nvPr/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ru-RU" sz="2400" b="1"/>
              <a:t>Эстафета Олимпийского огня</a:t>
            </a:r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345" name="Picture 2" descr="C:\Documents and Settings\HOME\Рабочий стол\Доклад (ветераны)\фото к докладу о ветеранах\спорт\_DSC159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42988" y="1628775"/>
            <a:ext cx="7112000" cy="4735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7346" name="Заголовок 1"/>
          <p:cNvSpPr>
            <a:spLocks/>
          </p:cNvSpPr>
          <p:nvPr/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ru-RU" sz="2400" b="1"/>
              <a:t>Ветераны на Олимпиаде в г. Сочи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Заголовок 1"/>
          <p:cNvSpPr>
            <a:spLocks noGrp="1"/>
          </p:cNvSpPr>
          <p:nvPr>
            <p:ph type="title"/>
          </p:nvPr>
        </p:nvSpPr>
        <p:spPr>
          <a:xfrm>
            <a:off x="500063" y="214313"/>
            <a:ext cx="8229600" cy="1643062"/>
          </a:xfrm>
        </p:spPr>
        <p:txBody>
          <a:bodyPr/>
          <a:lstStyle/>
          <a:p>
            <a:pPr eaLnBrk="1" hangingPunct="1"/>
            <a:r>
              <a:rPr lang="ru-RU" sz="2400" b="1" smtClean="0"/>
              <a:t>Реализация мероприятий </a:t>
            </a:r>
            <a:br>
              <a:rPr lang="ru-RU" sz="2400" b="1" smtClean="0"/>
            </a:br>
            <a:r>
              <a:rPr lang="ru-RU" sz="2400" b="1" smtClean="0"/>
              <a:t>муниципальной программы </a:t>
            </a:r>
            <a:br>
              <a:rPr lang="ru-RU" sz="2400" b="1" smtClean="0"/>
            </a:br>
            <a:r>
              <a:rPr lang="ru-RU" sz="2400" b="1" smtClean="0"/>
              <a:t>«Дополнительная социальная поддержка населения города Кировска с подведомственной территорией» </a:t>
            </a: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2328863"/>
          <a:ext cx="8229600" cy="33750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71528"/>
                <a:gridCol w="1500198"/>
                <a:gridCol w="2714644"/>
                <a:gridCol w="3043230"/>
              </a:tblGrid>
              <a:tr h="870383">
                <a:tc>
                  <a:txBody>
                    <a:bodyPr/>
                    <a:lstStyle/>
                    <a:p>
                      <a:pPr algn="ctr"/>
                      <a:r>
                        <a:rPr lang="ru-RU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№ </a:t>
                      </a:r>
                    </a:p>
                    <a:p>
                      <a:pPr algn="ctr"/>
                      <a:r>
                        <a:rPr lang="ru-RU" sz="1800" b="1" kern="1200" dirty="0" err="1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п</a:t>
                      </a:r>
                      <a:r>
                        <a:rPr lang="ru-RU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/</a:t>
                      </a:r>
                      <a:r>
                        <a:rPr lang="ru-RU" sz="1800" b="1" kern="1200" dirty="0" err="1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п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800" b="1" kern="1200" dirty="0" smtClean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r>
                        <a:rPr lang="ru-RU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год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Количество </a:t>
                      </a:r>
                    </a:p>
                    <a:p>
                      <a:pPr algn="ctr"/>
                      <a:r>
                        <a:rPr lang="ru-RU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отремонтированных к</a:t>
                      </a:r>
                    </a:p>
                    <a:p>
                      <a:pPr algn="ctr"/>
                      <a:r>
                        <a:rPr lang="ru-RU" sz="1800" b="1" kern="1200" dirty="0" err="1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вартир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Объем </a:t>
                      </a:r>
                    </a:p>
                    <a:p>
                      <a:pPr algn="ctr"/>
                      <a:r>
                        <a:rPr lang="ru-RU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финансовых средств</a:t>
                      </a:r>
                    </a:p>
                    <a:p>
                      <a:pPr algn="ctr"/>
                      <a:r>
                        <a:rPr lang="ru-RU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( тыс. руб.)</a:t>
                      </a:r>
                      <a:endParaRPr lang="ru-RU" dirty="0"/>
                    </a:p>
                  </a:txBody>
                  <a:tcPr/>
                </a:tc>
              </a:tr>
              <a:tr h="348153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2010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22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Times New Roman"/>
                          <a:ea typeface="Times New Roman"/>
                        </a:rPr>
                        <a:t>582,00</a:t>
                      </a:r>
                      <a:endParaRPr lang="ru-RU" dirty="0"/>
                    </a:p>
                  </a:txBody>
                  <a:tcPr/>
                </a:tc>
              </a:tr>
              <a:tr h="348153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2011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17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900,80</a:t>
                      </a:r>
                      <a:endParaRPr lang="ru-RU" dirty="0"/>
                    </a:p>
                  </a:txBody>
                  <a:tcPr/>
                </a:tc>
              </a:tr>
              <a:tr h="348153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3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2012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22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1 162,23</a:t>
                      </a:r>
                      <a:endParaRPr lang="ru-RU" dirty="0"/>
                    </a:p>
                  </a:txBody>
                  <a:tcPr/>
                </a:tc>
              </a:tr>
              <a:tr h="348153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4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2013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27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1 293,16</a:t>
                      </a:r>
                      <a:endParaRPr lang="ru-RU" dirty="0"/>
                    </a:p>
                  </a:txBody>
                  <a:tcPr/>
                </a:tc>
              </a:tr>
              <a:tr h="348153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5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2014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14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1 497,64</a:t>
                      </a:r>
                      <a:endParaRPr lang="ru-RU" dirty="0"/>
                    </a:p>
                  </a:txBody>
                  <a:tcPr/>
                </a:tc>
              </a:tr>
              <a:tr h="631567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6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2015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29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2 500,00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082675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2800" b="1" i="1" dirty="0" smtClean="0"/>
              <a:t>Акция «Свеча памяти», </a:t>
            </a:r>
            <a:br>
              <a:rPr lang="ru-RU" sz="2800" b="1" i="1" dirty="0" smtClean="0"/>
            </a:br>
            <a:r>
              <a:rPr lang="ru-RU" sz="2800" b="1" i="1" dirty="0" smtClean="0"/>
              <a:t>посвященная  70-летию разгрома </a:t>
            </a:r>
            <a:br>
              <a:rPr lang="ru-RU" sz="2800" b="1" i="1" dirty="0" smtClean="0"/>
            </a:br>
            <a:r>
              <a:rPr lang="ru-RU" sz="2800" b="1" i="1" dirty="0" smtClean="0"/>
              <a:t>немецко-фашистских войск в Заполярье</a:t>
            </a:r>
            <a:endParaRPr lang="ru-RU" sz="2800" b="1" i="1" dirty="0"/>
          </a:p>
        </p:txBody>
      </p:sp>
      <p:pic>
        <p:nvPicPr>
          <p:cNvPr id="19458" name="Picture 2" descr="C:\Documents and Settings\HOME\Рабочий стол\ФОТОТЧЕТ Совет депутатов за 2014 г\ИКМ\шествие со свечами 1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250825" y="1916113"/>
            <a:ext cx="4643438" cy="3643312"/>
          </a:xfrm>
        </p:spPr>
      </p:pic>
      <p:pic>
        <p:nvPicPr>
          <p:cNvPr id="19459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72063" y="1714500"/>
            <a:ext cx="3714750" cy="4071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2700" b="1" smtClean="0"/>
              <a:t>Вечер, посвященный 70-летию Победы </a:t>
            </a:r>
            <a:br>
              <a:rPr lang="ru-RU" sz="2700" b="1" smtClean="0"/>
            </a:br>
            <a:r>
              <a:rPr lang="ru-RU" sz="2700" b="1" smtClean="0"/>
              <a:t>в Великой Отечественной войне</a:t>
            </a:r>
          </a:p>
        </p:txBody>
      </p:sp>
      <p:pic>
        <p:nvPicPr>
          <p:cNvPr id="20482" name="Picture 2" descr="C:\Documents and Settings\HOME\Рабочий стол\Доклад (ветераны)\работа с ветеранами\В Зеркальном зале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177925" y="1600200"/>
            <a:ext cx="6788150" cy="4525963"/>
          </a:xfr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2400" b="1" smtClean="0"/>
              <a:t>Вечер, посвященный 70-летию Победы </a:t>
            </a:r>
            <a:br>
              <a:rPr lang="ru-RU" sz="2400" b="1" smtClean="0"/>
            </a:br>
            <a:r>
              <a:rPr lang="ru-RU" sz="2400" b="1" smtClean="0"/>
              <a:t>в Великой Отечественной войне</a:t>
            </a:r>
            <a:endParaRPr lang="ru-RU" sz="2400" smtClean="0"/>
          </a:p>
        </p:txBody>
      </p:sp>
      <p:pic>
        <p:nvPicPr>
          <p:cNvPr id="21506" name="Picture 2" descr="C:\Documents and Settings\HOME\Рабочий стол\Доклад (ветераны)\работа с ветеранами\встреча с ветеранами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285875" y="1928813"/>
            <a:ext cx="6788150" cy="4525962"/>
          </a:xfr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2700" b="1" smtClean="0"/>
              <a:t>Вечер, посвященный 70-летию Победы </a:t>
            </a:r>
            <a:br>
              <a:rPr lang="ru-RU" sz="2700" b="1" smtClean="0"/>
            </a:br>
            <a:r>
              <a:rPr lang="ru-RU" sz="2700" b="1" smtClean="0"/>
              <a:t>в Великой Отечественной войне</a:t>
            </a:r>
          </a:p>
        </p:txBody>
      </p:sp>
      <p:pic>
        <p:nvPicPr>
          <p:cNvPr id="22530" name="Picture 2" descr="C:\Documents and Settings\HOME\Рабочий стол\Доклад (ветераны)\работа с ветеранами\В Зеркальном зале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177925" y="1600200"/>
            <a:ext cx="6788150" cy="4525963"/>
          </a:xfr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824</TotalTime>
  <Words>525</Words>
  <Application>Microsoft Office PowerPoint</Application>
  <PresentationFormat>Экран (4:3)</PresentationFormat>
  <Paragraphs>181</Paragraphs>
  <Slides>42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Шаблон оформления</vt:lpstr>
      </vt:variant>
      <vt:variant>
        <vt:i4>1</vt:i4>
      </vt:variant>
      <vt:variant>
        <vt:lpstr>Заголовки слайдов</vt:lpstr>
      </vt:variant>
      <vt:variant>
        <vt:i4>42</vt:i4>
      </vt:variant>
    </vt:vector>
  </HeadingPairs>
  <TitlesOfParts>
    <vt:vector size="46" baseType="lpstr">
      <vt:lpstr>Arial</vt:lpstr>
      <vt:lpstr>Calibri</vt:lpstr>
      <vt:lpstr>Times New Roman</vt:lpstr>
      <vt:lpstr>Тема Office</vt:lpstr>
      <vt:lpstr>     «Об опыте работы органов местного самоуправления муниципального образования город Кировск, направленной  на повышение качества жизни ветеранов и пенсионеров»   </vt:lpstr>
      <vt:lpstr> Увеличение численности  граждан пожилого возраста</vt:lpstr>
      <vt:lpstr>Категории граждан пожилого возраста, состоящие на учете в Пенсионном Фонде РФ в г.Кировск</vt:lpstr>
      <vt:lpstr>Меры социальной поддержки,  предусмотренные  на муниципальном уровне </vt:lpstr>
      <vt:lpstr>Реализация мероприятий  муниципальной программы  «Дополнительная социальная поддержка населения города Кировска с подведомственной территорией» </vt:lpstr>
      <vt:lpstr>Акция «Свеча памяти»,  посвященная  70-летию разгрома  немецко-фашистских войск в Заполярье</vt:lpstr>
      <vt:lpstr>Вечер, посвященный 70-летию Победы  в Великой Отечественной войне</vt:lpstr>
      <vt:lpstr>Вечер, посвященный 70-летию Победы  в Великой Отечественной войне</vt:lpstr>
      <vt:lpstr>Вечер, посвященный 70-летию Победы  в Великой Отечественной войне</vt:lpstr>
      <vt:lpstr>Конкурсная программа  ко Дню пожилых людей</vt:lpstr>
      <vt:lpstr>Конкурсная программа  ко Дню пожилых людей</vt:lpstr>
      <vt:lpstr>Конкурсная программа  ко Дню пожилых людей </vt:lpstr>
      <vt:lpstr>Конкурсная программа  ко Дню пожилых людей</vt:lpstr>
      <vt:lpstr>Торжественный вечер, посвященный Дню города</vt:lpstr>
      <vt:lpstr>Хор ветеранов Хибин  Кировского Дворца культуры</vt:lpstr>
      <vt:lpstr>Мастер-класс по изготовлению рождественских сувениров в СДК н.п.Коашва</vt:lpstr>
      <vt:lpstr>Ярмарка декоративно-прикладного творчества</vt:lpstr>
      <vt:lpstr>Встреча с депутатом  в СДК н.п. Титан</vt:lpstr>
      <vt:lpstr>Конкурс частушек «Голоса Титана» в сельском Доме культуры</vt:lpstr>
      <vt:lpstr>Экскурсия в краеведческом музее</vt:lpstr>
      <vt:lpstr>Слайд 21</vt:lpstr>
      <vt:lpstr>Заседание клуба «Друзья библиотеки» (вечер русского романса)</vt:lpstr>
      <vt:lpstr>Вечер-презентация  «Лица солдат Великой Победы»</vt:lpstr>
      <vt:lpstr>Встреча пожилых людей в библиотеке н.п.Коашва</vt:lpstr>
      <vt:lpstr>Презентация книги «Память ушедшей эпохи»</vt:lpstr>
      <vt:lpstr>Обучение основам компьютерной грамотности  в центральной  городской библиотеке</vt:lpstr>
      <vt:lpstr>Слайд 27</vt:lpstr>
      <vt:lpstr>Слайд 28</vt:lpstr>
      <vt:lpstr>Слайд 29</vt:lpstr>
      <vt:lpstr>Слайд 30</vt:lpstr>
      <vt:lpstr>Слайд 31</vt:lpstr>
      <vt:lpstr>Слайд 32</vt:lpstr>
      <vt:lpstr>Мероприятия патриотической направленности</vt:lpstr>
      <vt:lpstr>Слайд 34</vt:lpstr>
      <vt:lpstr>Слайд 35</vt:lpstr>
      <vt:lpstr>Спортивные конкурсы (День горняка)</vt:lpstr>
      <vt:lpstr>Слайд 37</vt:lpstr>
      <vt:lpstr>Слайд 38</vt:lpstr>
      <vt:lpstr>Слайд 39</vt:lpstr>
      <vt:lpstr>Слайд 40</vt:lpstr>
      <vt:lpstr>Слайд 41</vt:lpstr>
      <vt:lpstr>Слайд 42</vt:lpstr>
    </vt:vector>
  </TitlesOfParts>
  <Company>DG Win&amp;Soft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Информация о состоянии и развитии учреждений  дополнительного образования в сфере культуры и искусства города Кировска  </dc:title>
  <dc:creator>home</dc:creator>
  <cp:lastModifiedBy>Максимова</cp:lastModifiedBy>
  <cp:revision>294</cp:revision>
  <dcterms:created xsi:type="dcterms:W3CDTF">2014-04-22T19:12:07Z</dcterms:created>
  <dcterms:modified xsi:type="dcterms:W3CDTF">2015-10-26T07:59:14Z</dcterms:modified>
</cp:coreProperties>
</file>